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1"/>
  </p:notesMasterIdLst>
  <p:sldIdLst>
    <p:sldId id="256" r:id="rId3"/>
    <p:sldId id="257" r:id="rId4"/>
    <p:sldId id="258" r:id="rId5"/>
    <p:sldId id="277" r:id="rId6"/>
    <p:sldId id="266" r:id="rId7"/>
    <p:sldId id="278" r:id="rId8"/>
    <p:sldId id="272" r:id="rId9"/>
    <p:sldId id="280" r:id="rId10"/>
  </p:sldIdLst>
  <p:sldSz cx="9144000" cy="6858000" type="screen4x3"/>
  <p:notesSz cx="6858000" cy="9144000"/>
  <p:custShowLst>
    <p:custShow name="Дошкольники" id="0">
      <p:sldLst/>
    </p:custShow>
    <p:custShow name="Школьники" id="1">
      <p:sldLst/>
    </p:custShow>
    <p:custShow name="Студенты" id="2">
      <p:sldLst/>
    </p:custShow>
    <p:custShow name="Взрослое" id="3">
      <p:sldLst/>
    </p:custShow>
    <p:custShow name="Пенсионеры" id="4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66FF"/>
    <a:srgbClr val="000099"/>
    <a:srgbClr val="FFFFFF"/>
    <a:srgbClr val="99CCFF"/>
    <a:srgbClr val="280759"/>
    <a:srgbClr val="FFFF99"/>
    <a:srgbClr val="291F41"/>
    <a:srgbClr val="0E72AB"/>
    <a:srgbClr val="506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15" autoAdjust="0"/>
  </p:normalViewPr>
  <p:slideViewPr>
    <p:cSldViewPr>
      <p:cViewPr varScale="1">
        <p:scale>
          <a:sx n="115" d="100"/>
          <a:sy n="115" d="100"/>
        </p:scale>
        <p:origin x="153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E5ADA8E-0077-442C-A672-E8DE7D1FB8D5}" type="datetimeFigureOut">
              <a:rPr lang="en-US"/>
              <a:pPr>
                <a:defRPr/>
              </a:pPr>
              <a:t>8/13/2024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r-Latn-C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r-Latn-C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40784D7-5CCD-4376-9BFC-03B54B04A12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2586416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73AF786-0B34-4FDF-B98F-79A9FE5C51D2}" type="slidenum">
              <a:rPr lang="sr-Latn-CS" smtClean="0"/>
              <a:pPr/>
              <a:t>1</a:t>
            </a:fld>
            <a:endParaRPr lang="sr-Latn-C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FFFFFF"/>
                </a:solidFill>
                <a:latin typeface="Arial Nova" panose="020B0504020202020204" pitchFamily="34" charset="0"/>
              </a:rPr>
              <a:t>Всероссийский физкультурно-спортивный комплекс «Готов к труду и обороне» (ГТО) — это комплекс испытаний, направленный на проверку физической подготовленности человека. </a:t>
            </a:r>
          </a:p>
          <a:p>
            <a:r>
              <a:rPr lang="ru-RU" sz="1200" b="1" dirty="0" smtClean="0">
                <a:solidFill>
                  <a:srgbClr val="FFFFFF"/>
                </a:solidFill>
                <a:latin typeface="Arial Nova" panose="020B0504020202020204" pitchFamily="34" charset="0"/>
              </a:rPr>
              <a:t>Комплекс введен Указом Президента РФ 24 марта 2014 года.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0784D7-5CCD-4376-9BFC-03B54B04A12D}" type="slidenum">
              <a:rPr lang="sr-Latn-CS" smtClean="0"/>
              <a:pPr>
                <a:defRPr/>
              </a:pPr>
              <a:t>2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58380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187700"/>
            <a:ext cx="6172200" cy="850900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1850" y="4452938"/>
            <a:ext cx="6248400" cy="5334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ru-RU"/>
              <a:t>Образец подзаголовка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8EA17-D6DB-4CF4-8882-ED34D4563662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006491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E55D7-E04B-46F6-AD23-E9BAF78F56C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434530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000250" cy="6400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5848350" cy="6400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6B7F8-1869-497A-AB5E-90FE3BC71B64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68045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78E36-EED2-4C54-8E24-700F4A8A8A91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46568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11065-A613-4EBE-B85F-DBC06E7DF7E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94122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90600"/>
            <a:ext cx="3924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990600"/>
            <a:ext cx="3924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53FB5-1480-40D1-83B7-F05F56EC329A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0963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6EC8D-D383-425D-BD93-46DAF216240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073306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E639C-7D33-4A63-ADF9-85E391ADE9C8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19408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7939D-81CA-4B24-A443-8B7C1C14BDF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716003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1E198-5CE2-4EA9-AECC-93C7B41CFEDB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81982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sr-Latn-C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DCBEA-A04E-46CF-9D11-0B9A85D3AF1C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27881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0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90600"/>
            <a:ext cx="8001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761B02B-83A0-4353-A41A-913A9BCD6293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FC5EB07-1BD8-4DD0-8FA0-5C911DE4C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361"/>
            <a:ext cx="9144000" cy="7943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F7108B-6BC1-4073-A692-E89D632D5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" y="3590256"/>
            <a:ext cx="9219340" cy="326774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1B0B1CB-81DC-4915-B44C-9F325F26A340}"/>
              </a:ext>
            </a:extLst>
          </p:cNvPr>
          <p:cNvSpPr/>
          <p:nvPr/>
        </p:nvSpPr>
        <p:spPr>
          <a:xfrm>
            <a:off x="3481004" y="1132479"/>
            <a:ext cx="2181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Всероссийский</a:t>
            </a:r>
          </a:p>
          <a:p>
            <a:r>
              <a:rPr lang="ru-RU" sz="1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физкультурно-спортивный комплекс</a:t>
            </a:r>
          </a:p>
          <a:p>
            <a:r>
              <a:rPr lang="ru-RU" sz="10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"Готов к труду и обороне"</a:t>
            </a:r>
            <a:endParaRPr lang="en-US" sz="10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0FD52AA-EDA9-414E-8F5F-6F1D7B2D1EDC}"/>
              </a:ext>
            </a:extLst>
          </p:cNvPr>
          <p:cNvCxnSpPr/>
          <p:nvPr/>
        </p:nvCxnSpPr>
        <p:spPr bwMode="auto">
          <a:xfrm>
            <a:off x="3347864" y="116632"/>
            <a:ext cx="0" cy="1723733"/>
          </a:xfrm>
          <a:prstGeom prst="line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8E33A90F-E242-4BC4-ABD7-D4CCCABED7B3}"/>
              </a:ext>
            </a:extLst>
          </p:cNvPr>
          <p:cNvCxnSpPr/>
          <p:nvPr/>
        </p:nvCxnSpPr>
        <p:spPr bwMode="auto">
          <a:xfrm>
            <a:off x="5662996" y="116631"/>
            <a:ext cx="0" cy="1723733"/>
          </a:xfrm>
          <a:prstGeom prst="line">
            <a:avLst/>
          </a:prstGeom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EBF090C-CE0F-4D1F-B826-9F70FA14B4C2}"/>
              </a:ext>
            </a:extLst>
          </p:cNvPr>
          <p:cNvSpPr/>
          <p:nvPr/>
        </p:nvSpPr>
        <p:spPr>
          <a:xfrm>
            <a:off x="1547664" y="3400163"/>
            <a:ext cx="626469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2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ПОДТЯНИСЬКДВИЖЕНИЮ</a:t>
            </a:r>
            <a:endParaRPr lang="ru-RU" sz="20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193CC1-ED52-45C5-B9BD-6ABA345888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8" b="89972" l="0" r="89978">
                        <a14:foregroundMark x1="20393" y1="12778" x2="25377" y2="53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86" y="143334"/>
            <a:ext cx="2172001" cy="1447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4" y="3068959"/>
            <a:ext cx="4710124" cy="38842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F011C6-34D7-4F15-8E99-5D4452B8F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16459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8E5FA5-6AAA-4688-9C19-B8BD32C0365D}"/>
              </a:ext>
            </a:extLst>
          </p:cNvPr>
          <p:cNvSpPr txBox="1"/>
          <p:nvPr/>
        </p:nvSpPr>
        <p:spPr>
          <a:xfrm>
            <a:off x="323528" y="4293096"/>
            <a:ext cx="3384376" cy="223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BDB8A7-14B8-4687-A7AC-E9C7C8D29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32" y="238500"/>
            <a:ext cx="1619672" cy="1079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45" y="-64865"/>
            <a:ext cx="2249238" cy="1932272"/>
          </a:xfrm>
          <a:prstGeom prst="rect">
            <a:avLst/>
          </a:prstGeom>
        </p:spPr>
      </p:pic>
      <p:sp>
        <p:nvSpPr>
          <p:cNvPr id="12" name="Трапеция 11"/>
          <p:cNvSpPr/>
          <p:nvPr/>
        </p:nvSpPr>
        <p:spPr bwMode="auto">
          <a:xfrm>
            <a:off x="-1332656" y="2826776"/>
            <a:ext cx="7716434" cy="2264687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" y="2844694"/>
            <a:ext cx="597695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Всероссийский физкультурно-спортивный комплекс «Готов к труду и обороне» (ГТО) — это комплекс испытаний, направленный на проверку физической подготовленности человека. </a:t>
            </a:r>
          </a:p>
          <a:p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Комплекс введен Указом Президента РФ 24 марта 2014 года.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818" y="1898709"/>
            <a:ext cx="619538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Комплекс ГТО. Что это</a:t>
            </a:r>
            <a:r>
              <a:rPr lang="ru-RU" sz="3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ru-RU" sz="3600" b="1" cap="none" spc="0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3834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рапеция 18"/>
          <p:cNvSpPr/>
          <p:nvPr/>
        </p:nvSpPr>
        <p:spPr bwMode="auto">
          <a:xfrm>
            <a:off x="7380935" y="6317750"/>
            <a:ext cx="1557248" cy="458153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Трапеция 39"/>
          <p:cNvSpPr/>
          <p:nvPr/>
        </p:nvSpPr>
        <p:spPr bwMode="auto">
          <a:xfrm>
            <a:off x="3813824" y="3331370"/>
            <a:ext cx="2118801" cy="541941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Трапеция 27"/>
          <p:cNvSpPr/>
          <p:nvPr/>
        </p:nvSpPr>
        <p:spPr bwMode="auto">
          <a:xfrm>
            <a:off x="5070798" y="6292834"/>
            <a:ext cx="1557248" cy="463478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58559B0-347D-4A6F-83DA-8147030A8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657"/>
            <a:ext cx="9144000" cy="45423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55557"/>
            <a:ext cx="705272" cy="404664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Испытания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00" dirty="0" smtClean="0">
              <a:solidFill>
                <a:schemeClr val="tx2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10948" y="570347"/>
            <a:ext cx="69423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Комплекс ГТО включает ряд тестов, направленных на определение</a:t>
            </a:r>
          </a:p>
          <a:p>
            <a:pPr algn="ctr"/>
            <a:r>
              <a:rPr lang="ru-RU" sz="24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 физических качеств</a:t>
            </a:r>
          </a:p>
        </p:txBody>
      </p:sp>
      <p:sp>
        <p:nvSpPr>
          <p:cNvPr id="13" name="Блок-схема: данные 12"/>
          <p:cNvSpPr/>
          <p:nvPr/>
        </p:nvSpPr>
        <p:spPr>
          <a:xfrm>
            <a:off x="-1022744" y="205389"/>
            <a:ext cx="4802655" cy="954981"/>
          </a:xfrm>
          <a:prstGeom prst="flowChartInputOutpu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17" y="-283257"/>
            <a:ext cx="2249238" cy="19322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193CC1-ED52-45C5-B9BD-6ABA34588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8" b="89972" l="0" r="89978">
                        <a14:foregroundMark x1="20393" y1="12778" x2="25377" y2="53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5300"/>
            <a:ext cx="1698137" cy="1166632"/>
          </a:xfrm>
          <a:prstGeom prst="rect">
            <a:avLst/>
          </a:prstGeom>
        </p:spPr>
      </p:pic>
      <p:sp>
        <p:nvSpPr>
          <p:cNvPr id="17" name="Трапеция 16"/>
          <p:cNvSpPr/>
          <p:nvPr/>
        </p:nvSpPr>
        <p:spPr bwMode="auto">
          <a:xfrm>
            <a:off x="351487" y="3539007"/>
            <a:ext cx="1997834" cy="519624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45331" y="6325715"/>
            <a:ext cx="103891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Сила</a:t>
            </a:r>
            <a:endParaRPr lang="ru-RU" sz="16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71" y="3876777"/>
            <a:ext cx="1374811" cy="2370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63" y="4254572"/>
            <a:ext cx="1839680" cy="2122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367" y="1525328"/>
            <a:ext cx="2203488" cy="1889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5314" y="1701747"/>
            <a:ext cx="1940412" cy="17676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4" y="1568181"/>
            <a:ext cx="1165591" cy="18685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7" y="4283916"/>
            <a:ext cx="1770230" cy="24021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47" y="3949712"/>
            <a:ext cx="1727962" cy="2358994"/>
          </a:xfrm>
          <a:prstGeom prst="rect">
            <a:avLst/>
          </a:prstGeom>
        </p:spPr>
      </p:pic>
      <p:sp>
        <p:nvSpPr>
          <p:cNvPr id="27" name="Трапеция 26"/>
          <p:cNvSpPr/>
          <p:nvPr/>
        </p:nvSpPr>
        <p:spPr bwMode="auto">
          <a:xfrm>
            <a:off x="683568" y="6292833"/>
            <a:ext cx="1688912" cy="443494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Трапеция 28"/>
          <p:cNvSpPr/>
          <p:nvPr/>
        </p:nvSpPr>
        <p:spPr bwMode="auto">
          <a:xfrm>
            <a:off x="3001287" y="6308706"/>
            <a:ext cx="1557248" cy="442280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5384" y="6213107"/>
            <a:ext cx="16567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Скоростные возможности</a:t>
            </a:r>
            <a:endParaRPr lang="ru-RU" sz="14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951549" y="6360691"/>
            <a:ext cx="1656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Выносливость</a:t>
            </a:r>
            <a:endParaRPr lang="ru-RU" sz="14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380935" y="6386690"/>
            <a:ext cx="16567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Гибкость</a:t>
            </a:r>
            <a:endParaRPr lang="ru-RU" sz="14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7" name="Трапеция 36"/>
          <p:cNvSpPr/>
          <p:nvPr/>
        </p:nvSpPr>
        <p:spPr bwMode="auto">
          <a:xfrm>
            <a:off x="7233440" y="3588967"/>
            <a:ext cx="1688912" cy="443494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249534" y="3509241"/>
            <a:ext cx="16567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Прикладные навыки</a:t>
            </a:r>
            <a:endParaRPr lang="ru-RU" sz="14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834600" y="3327355"/>
            <a:ext cx="20637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Скоростно-силовые возможности</a:t>
            </a:r>
            <a:endParaRPr lang="ru-RU" sz="14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03498" y="3478251"/>
            <a:ext cx="18938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Координационные возможности</a:t>
            </a:r>
            <a:endParaRPr lang="ru-RU" sz="14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428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7984" y="3068959"/>
            <a:ext cx="4710124" cy="3884207"/>
          </a:xfrm>
          <a:prstGeom prst="rect">
            <a:avLst/>
          </a:prstGeom>
        </p:spPr>
      </p:pic>
      <p:sp>
        <p:nvSpPr>
          <p:cNvPr id="45" name="Трапеция 44"/>
          <p:cNvSpPr/>
          <p:nvPr/>
        </p:nvSpPr>
        <p:spPr bwMode="auto">
          <a:xfrm>
            <a:off x="2195736" y="5342094"/>
            <a:ext cx="4675654" cy="582867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Трапеция 43"/>
          <p:cNvSpPr/>
          <p:nvPr/>
        </p:nvSpPr>
        <p:spPr bwMode="auto">
          <a:xfrm>
            <a:off x="2372415" y="4532154"/>
            <a:ext cx="4287817" cy="587527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Трапеция 42"/>
          <p:cNvSpPr/>
          <p:nvPr/>
        </p:nvSpPr>
        <p:spPr bwMode="auto">
          <a:xfrm>
            <a:off x="2606039" y="3731253"/>
            <a:ext cx="3835315" cy="587527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Трапеция 41"/>
          <p:cNvSpPr/>
          <p:nvPr/>
        </p:nvSpPr>
        <p:spPr bwMode="auto">
          <a:xfrm>
            <a:off x="2796753" y="2944719"/>
            <a:ext cx="3410977" cy="570152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Трапеция 7"/>
          <p:cNvSpPr/>
          <p:nvPr/>
        </p:nvSpPr>
        <p:spPr bwMode="auto">
          <a:xfrm>
            <a:off x="3032526" y="2183005"/>
            <a:ext cx="2952328" cy="570152"/>
          </a:xfrm>
          <a:prstGeom prst="trapezoid">
            <a:avLst/>
          </a:prstGeom>
          <a:solidFill>
            <a:srgbClr val="FFFFFF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3366FF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Блок-схема: данные 25"/>
          <p:cNvSpPr/>
          <p:nvPr/>
        </p:nvSpPr>
        <p:spPr>
          <a:xfrm>
            <a:off x="-1022744" y="205389"/>
            <a:ext cx="4802655" cy="954981"/>
          </a:xfrm>
          <a:prstGeom prst="flowChartInputOutpu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17" y="-283257"/>
            <a:ext cx="2249238" cy="193227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5193CC1-ED52-45C5-B9BD-6ABA34588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8" b="89972" l="0" r="89978">
                        <a14:foregroundMark x1="20393" y1="12778" x2="25377" y2="53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5300"/>
            <a:ext cx="1698137" cy="11666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7583" y="519388"/>
            <a:ext cx="54605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Участники ВФСК ГТО</a:t>
            </a:r>
            <a:endParaRPr lang="ru-RU" sz="3600" b="1" cap="none" spc="0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91552" y="4486162"/>
            <a:ext cx="34213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Взрослое население </a:t>
            </a:r>
          </a:p>
          <a:p>
            <a:pPr algn="ctr"/>
            <a:r>
              <a:rPr lang="ru-RU" sz="1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(9-15 ступени – от 25 до 59 лет)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90122" y="5305078"/>
            <a:ext cx="38242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Пенсионеры</a:t>
            </a:r>
            <a:endParaRPr lang="ru-RU" sz="16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(16-18 </a:t>
            </a:r>
            <a:r>
              <a:rPr lang="ru-RU" sz="1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ступени </a:t>
            </a:r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ru-RU" sz="1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60 лет и старше)</a:t>
            </a:r>
            <a:endParaRPr lang="ru-RU" sz="16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791552" y="2924321"/>
            <a:ext cx="34213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Школьники</a:t>
            </a:r>
            <a:endParaRPr lang="ru-RU" sz="16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(1-6 </a:t>
            </a:r>
            <a:r>
              <a:rPr lang="ru-RU" sz="1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ступени – от </a:t>
            </a:r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 </a:t>
            </a:r>
            <a:r>
              <a:rPr lang="ru-RU" sz="1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 </a:t>
            </a:r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17 </a:t>
            </a:r>
            <a:r>
              <a:rPr lang="ru-RU" sz="1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лет)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813009" y="3688807"/>
            <a:ext cx="34213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Студенты</a:t>
            </a:r>
            <a:endParaRPr lang="ru-RU" sz="16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(7-8 </a:t>
            </a:r>
            <a:r>
              <a:rPr lang="ru-RU" sz="1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ступени – от </a:t>
            </a:r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 </a:t>
            </a:r>
            <a:r>
              <a:rPr lang="ru-RU" sz="1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 </a:t>
            </a:r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24 </a:t>
            </a:r>
            <a:r>
              <a:rPr lang="ru-RU" sz="16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лет)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813009" y="2123164"/>
            <a:ext cx="34213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Дошкольники</a:t>
            </a:r>
            <a:endParaRPr lang="ru-RU" sz="16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(1 ступень-6 лет)</a:t>
            </a:r>
            <a:endParaRPr lang="ru-RU" sz="16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212876" y="1408260"/>
            <a:ext cx="43204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 возрастных ступеней</a:t>
            </a:r>
            <a:endParaRPr lang="ru-RU" sz="24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2" y="2285061"/>
            <a:ext cx="2258145" cy="4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6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" dirty="0" smtClean="0"/>
              <a:t>5 шагов до знака</a:t>
            </a:r>
            <a:endParaRPr lang="ru-RU" sz="400" dirty="0"/>
          </a:p>
        </p:txBody>
      </p:sp>
      <p:pic>
        <p:nvPicPr>
          <p:cNvPr id="5" name="Объект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936"/>
            <a:ext cx="9144000" cy="686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10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58559B0-347D-4A6F-83DA-8147030A8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657"/>
            <a:ext cx="9144000" cy="45423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55557"/>
            <a:ext cx="705272" cy="404664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Испытания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00" dirty="0" smtClean="0">
              <a:solidFill>
                <a:schemeClr val="tx2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07927" y="906313"/>
            <a:ext cx="485739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ЧЕКБОКС*</a:t>
            </a:r>
            <a:endParaRPr lang="ru-RU" sz="44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Блок-схема: данные 12"/>
          <p:cNvSpPr/>
          <p:nvPr/>
        </p:nvSpPr>
        <p:spPr>
          <a:xfrm>
            <a:off x="-1022744" y="205389"/>
            <a:ext cx="4802655" cy="954981"/>
          </a:xfrm>
          <a:prstGeom prst="flowChartInputOutpu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17" y="-283257"/>
            <a:ext cx="2249238" cy="19322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193CC1-ED52-45C5-B9BD-6ABA34588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8" b="89972" l="0" r="89978">
                        <a14:foregroundMark x1="20393" y1="12778" x2="25377" y2="53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5300"/>
            <a:ext cx="1698137" cy="1166632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1763688" y="2274446"/>
            <a:ext cx="63367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u="sng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Инструкция по заполнению: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-10321" y="3212976"/>
            <a:ext cx="903649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Заходите в личный кабинет на  сайте GTO.ru</a:t>
            </a: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Вкладка «Мои результаты</a:t>
            </a:r>
            <a:r>
              <a:rPr lang="ru-RU" sz="22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появившемся окошке нажать «Получить знак отличия</a:t>
            </a:r>
            <a:r>
              <a:rPr lang="ru-RU" sz="22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Далее последует цифровое заявление на получение знака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58559B0-347D-4A6F-83DA-8147030A8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87"/>
            <a:ext cx="9144000" cy="45423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08520" y="6381328"/>
            <a:ext cx="957706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u="sng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*</a:t>
            </a:r>
            <a:r>
              <a:rPr lang="ru-RU" sz="1500" b="1" u="sng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Только для серебряных и бронзовых знаков, золотые знаки выгружаются автоматически</a:t>
            </a:r>
            <a:endParaRPr lang="ru-RU" sz="1500" b="1" u="sng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853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562940"/>
              </p:ext>
            </p:extLst>
          </p:nvPr>
        </p:nvGraphicFramePr>
        <p:xfrm>
          <a:off x="7849193" y="5950895"/>
          <a:ext cx="1192213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Объект упаковщика для оболочки" showAsIcon="1" r:id="rId3" imgW="963000" imgH="486000" progId="Package">
                  <p:embed/>
                </p:oleObj>
              </mc:Choice>
              <mc:Fallback>
                <p:oleObj name="Объект упаковщика для оболочки" showAsIcon="1" r:id="rId3" imgW="963000" imgH="486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49193" y="5950895"/>
                        <a:ext cx="1192213" cy="60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 descr="\\Отдел_гто\общая папка\10 ФЕСТИВАЛИ\2.Фото с мероприятий\DKPH3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2" y="3965811"/>
            <a:ext cx="3428981" cy="228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\\Отдел_гто\общая папка\10 ФЕСТИВАЛИ\2021\36_Зимний _Кавголово\Фото\IMG_77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6" y="1367841"/>
            <a:ext cx="3460632" cy="23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253941" y="224878"/>
            <a:ext cx="1751694" cy="914400"/>
          </a:xfrm>
        </p:spPr>
        <p:txBody>
          <a:bodyPr/>
          <a:lstStyle/>
          <a:p>
            <a:r>
              <a:rPr lang="ru-RU" sz="100" dirty="0" smtClean="0"/>
              <a:t>Наши мероприятия</a:t>
            </a:r>
            <a:endParaRPr lang="ru-RU" sz="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94815"/>
            <a:ext cx="84627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Мероприятия комплекса ГТО</a:t>
            </a:r>
            <a:endParaRPr lang="ru-RU" sz="44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82" y="1008304"/>
            <a:ext cx="4855477" cy="32622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82" y="4509120"/>
            <a:ext cx="3990286" cy="20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55557"/>
            <a:ext cx="705272" cy="404664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Испытания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00" dirty="0" smtClean="0">
              <a:solidFill>
                <a:schemeClr val="tx2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14864" y="532540"/>
            <a:ext cx="59434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Контактные данные</a:t>
            </a:r>
            <a:endParaRPr lang="ru-RU" sz="4400" b="1" dirty="0">
              <a:ln w="10160">
                <a:solidFill>
                  <a:srgbClr val="0066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Блок-схема: данные 12"/>
          <p:cNvSpPr/>
          <p:nvPr/>
        </p:nvSpPr>
        <p:spPr>
          <a:xfrm>
            <a:off x="-1022744" y="205389"/>
            <a:ext cx="4802655" cy="954981"/>
          </a:xfrm>
          <a:prstGeom prst="flowChartInputOutpu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17" y="-283257"/>
            <a:ext cx="2249238" cy="19322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193CC1-ED52-45C5-B9BD-6ABA34588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8" b="89972" l="0" r="89978">
                        <a14:foregroundMark x1="20393" y1="12778" x2="25377" y2="53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5300"/>
            <a:ext cx="1698137" cy="11666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5" y="2204864"/>
            <a:ext cx="4452188" cy="43651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1" y="1336282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Региональный оператор в «</a:t>
            </a:r>
            <a:r>
              <a:rPr lang="ru-RU" sz="2000" b="1" dirty="0" err="1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Вконтакте</a:t>
            </a:r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»:</a:t>
            </a:r>
          </a:p>
          <a:p>
            <a:pPr algn="ctr"/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https://vk.com/gto_47reg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86" y="2204864"/>
            <a:ext cx="2952328" cy="29523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95936" y="4907975"/>
            <a:ext cx="4915763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ГАУ ЛО ЦСП </a:t>
            </a:r>
          </a:p>
          <a:p>
            <a:pPr algn="r"/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E-</a:t>
            </a:r>
            <a:r>
              <a:rPr lang="ru-RU" sz="2000" b="1" dirty="0" err="1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mail</a:t>
            </a:r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gto_47reg@mail.ru</a:t>
            </a:r>
          </a:p>
          <a:p>
            <a:pPr algn="r"/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Телефон: 8-812-660-11-51</a:t>
            </a:r>
          </a:p>
          <a:p>
            <a:pPr algn="r"/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г. </a:t>
            </a:r>
            <a:r>
              <a:rPr lang="ru-RU" sz="2000" b="1" dirty="0" err="1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Спб</a:t>
            </a:r>
            <a:r>
              <a:rPr lang="ru-RU" sz="2000" b="1" dirty="0" smtClean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ул. </a:t>
            </a:r>
            <a:r>
              <a:rPr lang="ru-RU" sz="2000" b="1" dirty="0" err="1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Замшина</a:t>
            </a:r>
            <a:r>
              <a:rPr lang="ru-RU" sz="20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д.6</a:t>
            </a:r>
            <a:r>
              <a:rPr lang="ru-RU" sz="2200" b="1" dirty="0">
                <a:ln w="10160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66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dical_sports_TP01090286">
  <a:themeElements>
    <a:clrScheme name="Office Theme 8">
      <a:dk1>
        <a:srgbClr val="000000"/>
      </a:dk1>
      <a:lt1>
        <a:srgbClr val="CC9900"/>
      </a:lt1>
      <a:dk2>
        <a:srgbClr val="FBBC09"/>
      </a:dk2>
      <a:lt2>
        <a:srgbClr val="666633"/>
      </a:lt2>
      <a:accent1>
        <a:srgbClr val="339933"/>
      </a:accent1>
      <a:accent2>
        <a:srgbClr val="800000"/>
      </a:accent2>
      <a:accent3>
        <a:srgbClr val="E2CAAA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 The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CC9900"/>
        </a:lt1>
        <a:dk2>
          <a:srgbClr val="FBBC09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E2CAAA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9D0DD9F-AC3E-4122-879A-53F4B254AE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спортивных соревнований</Template>
  <TotalTime>2525</TotalTime>
  <Words>182</Words>
  <Application>Microsoft Office PowerPoint</Application>
  <PresentationFormat>Экран (4:3)</PresentationFormat>
  <Paragraphs>52</Paragraphs>
  <Slides>8</Slides>
  <Notes>2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  <vt:variant>
        <vt:lpstr>Произвольные показы</vt:lpstr>
      </vt:variant>
      <vt:variant>
        <vt:i4>5</vt:i4>
      </vt:variant>
    </vt:vector>
  </HeadingPairs>
  <TitlesOfParts>
    <vt:vector size="21" baseType="lpstr">
      <vt:lpstr>Arial</vt:lpstr>
      <vt:lpstr>Arial Nova</vt:lpstr>
      <vt:lpstr>Bookman Old Style</vt:lpstr>
      <vt:lpstr>Calibri</vt:lpstr>
      <vt:lpstr>Impact</vt:lpstr>
      <vt:lpstr>Times New Roman</vt:lpstr>
      <vt:lpstr>radical_sports_TP01090286</vt:lpstr>
      <vt:lpstr>Объект упаковщика для оболочки</vt:lpstr>
      <vt:lpstr>Презентация PowerPoint</vt:lpstr>
      <vt:lpstr>Презентация PowerPoint</vt:lpstr>
      <vt:lpstr>Испытания </vt:lpstr>
      <vt:lpstr>Презентация PowerPoint</vt:lpstr>
      <vt:lpstr>5 шагов до знака</vt:lpstr>
      <vt:lpstr>Испытания </vt:lpstr>
      <vt:lpstr>Наши мероприятия</vt:lpstr>
      <vt:lpstr>Испытания </vt:lpstr>
      <vt:lpstr>Дошкольники</vt:lpstr>
      <vt:lpstr>Школьники</vt:lpstr>
      <vt:lpstr>Студенты</vt:lpstr>
      <vt:lpstr>Взрослое</vt:lpstr>
      <vt:lpstr>Пенсионеры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122</cp:revision>
  <cp:lastPrinted>1601-01-01T00:00:00Z</cp:lastPrinted>
  <dcterms:created xsi:type="dcterms:W3CDTF">2017-09-22T20:22:40Z</dcterms:created>
  <dcterms:modified xsi:type="dcterms:W3CDTF">2024-08-13T13:54:06Z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TC010902861049</vt:lpwstr>
  </property>
</Properties>
</file>